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67" r:id="rId5"/>
    <p:sldId id="259" r:id="rId6"/>
    <p:sldId id="269" r:id="rId7"/>
    <p:sldId id="268" r:id="rId8"/>
    <p:sldId id="266" r:id="rId9"/>
    <p:sldId id="265" r:id="rId10"/>
    <p:sldId id="270" r:id="rId11"/>
    <p:sldId id="262" r:id="rId12"/>
    <p:sldId id="263" r:id="rId13"/>
    <p:sldId id="271" r:id="rId14"/>
    <p:sldId id="272" r:id="rId15"/>
    <p:sldId id="273" r:id="rId16"/>
    <p:sldId id="274" r:id="rId17"/>
    <p:sldId id="27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E597"/>
    <a:srgbClr val="B1D969"/>
    <a:srgbClr val="79ADDD"/>
    <a:srgbClr val="79D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F17F-5721-438B-9365-452CE00AED2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A0A-360F-43B5-9E69-803B34A12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358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F17F-5721-438B-9365-452CE00AED2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A0A-360F-43B5-9E69-803B34A12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678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F17F-5721-438B-9365-452CE00AED2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A0A-360F-43B5-9E69-803B34A12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245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F17F-5721-438B-9365-452CE00AED2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A0A-360F-43B5-9E69-803B34A12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92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F17F-5721-438B-9365-452CE00AED2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A0A-360F-43B5-9E69-803B34A12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919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F17F-5721-438B-9365-452CE00AED2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A0A-360F-43B5-9E69-803B34A12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055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F17F-5721-438B-9365-452CE00AED2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A0A-360F-43B5-9E69-803B34A12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03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F17F-5721-438B-9365-452CE00AED2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A0A-360F-43B5-9E69-803B34A12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5536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F17F-5721-438B-9365-452CE00AED2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A0A-360F-43B5-9E69-803B34A12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93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F17F-5721-438B-9365-452CE00AED2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A0A-360F-43B5-9E69-803B34A12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9490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DDF17F-5721-438B-9365-452CE00AED2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69A0A-360F-43B5-9E69-803B34A12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133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DF17F-5721-438B-9365-452CE00AED29}" type="datetimeFigureOut">
              <a:rPr lang="ru-RU" smtClean="0"/>
              <a:t>29.03.2024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69A0A-360F-43B5-9E69-803B34A12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079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2F9B28A-3B9E-5FA3-8996-56095E3C76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28" name="Picture 4" descr="https://storage.myseldon.com/news-pict-cd/CD502A1BC84BA6922B22672F93574ECE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6728" y="138209"/>
            <a:ext cx="9878544" cy="65815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0467" y="3602038"/>
            <a:ext cx="10718800" cy="1655762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Комплектование МДОО </a:t>
            </a:r>
          </a:p>
          <a:p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Академического района города Екатеринбурга</a:t>
            </a:r>
          </a:p>
          <a:p>
            <a:r>
              <a:rPr lang="ru-RU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 SemiBold" panose="020B0502040204020203" pitchFamily="34" charset="0"/>
              </a:rPr>
              <a:t>2024-2025 учебный год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539DC90-1F85-492B-81AF-9EE393B25D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52407" y="-1"/>
            <a:ext cx="1400517" cy="198105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254D44-72DC-4689-87AB-F1EAA3C1278F}"/>
              </a:ext>
            </a:extLst>
          </p:cNvPr>
          <p:cNvSpPr txBox="1"/>
          <p:nvPr/>
        </p:nvSpPr>
        <p:spPr>
          <a:xfrm>
            <a:off x="1552407" y="1293188"/>
            <a:ext cx="14848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b="1" dirty="0">
                <a:solidFill>
                  <a:schemeClr val="accent2">
                    <a:lumMod val="75000"/>
                  </a:schemeClr>
                </a:solidFill>
              </a:rPr>
              <a:t>УПРАВЛЕНИЕ ОБРАЗОВАНИЯ АКАДЕМИЧЕСКОГО РАЙОНА</a:t>
            </a:r>
          </a:p>
        </p:txBody>
      </p:sp>
    </p:spTree>
    <p:extLst>
      <p:ext uri="{BB962C8B-B14F-4D97-AF65-F5344CB8AC3E}">
        <p14:creationId xmlns:p14="http://schemas.microsoft.com/office/powerpoint/2010/main" val="3933948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D2994A3-FFAA-1F89-7BFB-C59316F35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6831157"/>
              </p:ext>
            </p:extLst>
          </p:nvPr>
        </p:nvGraphicFramePr>
        <p:xfrm>
          <a:off x="671422" y="150785"/>
          <a:ext cx="10849155" cy="63703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325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165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34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Персональные данные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Пояснение (примечание)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Адрес проживания ребенка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За адресом проживания ребенка автоматически закрепляется дошкольная организация в соответствии с Постановлением Администрации города Екатеринбурга «О закреплении территорий муниципального образования «город Екатеринбург» за муниципальными дошкольными образовательными организациями» от 18.03.2015 № 689 ( с изменениями и дополнениями). По заявлению родителей (законных представителей) районными операторами вносятся изменения в адрес проживания ребенка.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Желаемые дошкольные образовательные организации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Последовательность рассматриваемых вариантов дошкольных организаций: </a:t>
                      </a:r>
                      <a:b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1. Дошкольная организация, закрепленная за адресом проживания ребенка (при наличии мест).</a:t>
                      </a:r>
                      <a:b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2. Желаемые дошкольные организации (варианты желаемых дошкольных учреждений вносятся в персональную карточку ребенка районными операторами) при наличии мест.</a:t>
                      </a:r>
                      <a:b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</a:br>
                      <a:r>
                        <a:rPr lang="ru-RU" sz="1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3. При отсутствии мест для данного возраста учётная запись рассматривается по мере удаления от места жительства в детские сады по административному району, далее по городу (в случае указания в заявлении). </a:t>
                      </a:r>
                    </a:p>
                    <a:p>
                      <a:endParaRPr lang="ru-RU" sz="1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4629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F5BBA2-33CE-2EFB-10DF-9973E6873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600" y="318824"/>
            <a:ext cx="10718800" cy="707719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Рекомендации для родителей (законных представителей)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64232" y="1249292"/>
            <a:ext cx="111567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Информацию об очередности ребенка, предоставленном МДОО Вы можете узнать через: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портал Государственных услуг по идентификационному номеру ребенка;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управление образования Академического  района (ул. Академика Парина 6, кабинет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№ 121,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время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приема: вторник, четверг с 9.00-13.00, среда с 14.00-18.00,телефон:</a:t>
            </a:r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287-0-286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);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официальный портал города Екатеринбурга –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екатеринбург.рф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;</a:t>
            </a:r>
          </a:p>
          <a:p>
            <a:pPr marL="342900" indent="-342900" algn="just">
              <a:buFont typeface="Wingdings" pitchFamily="2" charset="2"/>
              <a:buChar char="ü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уведомление дошкольной организации (формы информирования в соответствии с Правилами приема детей, утвержденными локальным актом дошкольной организации).</a:t>
            </a:r>
          </a:p>
          <a:p>
            <a:pPr algn="just"/>
            <a:r>
              <a:rPr lang="en-US" sz="2000" b="1" dirty="0">
                <a:solidFill>
                  <a:schemeClr val="accent6">
                    <a:lumMod val="50000"/>
                  </a:schemeClr>
                </a:solidFill>
              </a:rPr>
              <a:t>     </a:t>
            </a:r>
          </a:p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После получения информации о предоставленной дошкольной организации родителям (законным представителям) необходимо обратиться к руководителю детского сада. </a:t>
            </a:r>
          </a:p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При себе необходимо иметь: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паспорт родителя (законного представителя);</a:t>
            </a:r>
          </a:p>
          <a:p>
            <a:pPr marL="342900" indent="-342900" algn="just">
              <a:buFont typeface="Wingdings" pitchFamily="2" charset="2"/>
              <a:buChar char="Ø"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свидетельство о рождении</a:t>
            </a:r>
          </a:p>
        </p:txBody>
      </p:sp>
    </p:spTree>
    <p:extLst>
      <p:ext uri="{BB962C8B-B14F-4D97-AF65-F5344CB8AC3E}">
        <p14:creationId xmlns:p14="http://schemas.microsoft.com/office/powerpoint/2010/main" val="1596827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0DDEB60-9967-C785-CE15-B75DD60FB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600" y="318824"/>
            <a:ext cx="10718800" cy="707719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Рекомендации для родителей ( законных представителей)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32317" y="1262751"/>
            <a:ext cx="933378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На основании Порядка учёта родители (законные представители) могут отказаться от предоставленного места в МДОО, написав заявление «На смену МДОО» в управлении образования Академического  района.</a:t>
            </a:r>
          </a:p>
          <a:p>
            <a:pPr algn="just"/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Заявление «На смену МДОО» может быть удовлетворено в указанный родителями (законными представителями) период рассмотрения заявления при наличии свободных мест в желаемых МДОО. </a:t>
            </a:r>
          </a:p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После окончания периода рассмотрения заявления «На смену МДОО» учётная карточка ребёнка будет рассматривается на свободные места в пределах административного района по месту жительства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879213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D20C62-F212-6280-1AF0-4F415789E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600" y="318824"/>
            <a:ext cx="10718800" cy="707719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Рекомендации для родителей ( законных представителей)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21435" y="1090223"/>
            <a:ext cx="1014466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Если не удалось зачислить ребенка в дошкольную организацию в установленные сроки и предоставленное место автоматически аннулировалось, необходимо обратиться в управление образования Академического района с заявлением «на восстановление».</a:t>
            </a:r>
          </a:p>
          <a:p>
            <a:pPr algn="just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Родители (законные представители) детей от двух до трех лет, могут написать заявление в управлении образования Академического  района для посещения группы кратковременного пребывания, в которой осуществляется присмотр и уход без реализации образовательной программы дошкольного образования для воспитанников в возрасте от двух до трёх лет на период ожидания места в группе полного дня в одном из детских садов. На период предоставления группы кратковременного пребывания ребенок остается в очереди на предоставление группы полного дня.</a:t>
            </a:r>
          </a:p>
          <a:p>
            <a:pPr algn="just"/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Также родители (законные представители) детей от двух до трех лет могут рассмотреть вопрос об организации дошкольного образования через консультационный центр. Выбор образовательной организации родители (законные представители) осуществляют самостоятельно, обратившись к заведующему.</a:t>
            </a:r>
          </a:p>
          <a:p>
            <a:pPr algn="just"/>
            <a:endParaRPr lang="ru-RU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920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8D6CD42-B88C-6480-8FE3-D734295A65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600" y="318824"/>
            <a:ext cx="10718800" cy="707719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Рекомендации для родителей ( законных представителей)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33577" y="1262751"/>
            <a:ext cx="100325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Порядок и условия перевода обучающегося из одной организации, осуществляющей образовательную деятельность по образовательным программам дошкольного образования, в другие организации, осуществляющие образовательную деятельность по образовательным программам соответствующих уровня и направленности, регламентируется приказом Министерства образования и науки Российской Федерации от 28.12.2015 № 1527.</a:t>
            </a:r>
          </a:p>
          <a:p>
            <a:pPr algn="just"/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На основании установленного Порядка по инициативе родителя (законного представителя) возможен перевод ребенка из одной МДОО в другую. Для этого родителям (законным представителям) необходимо получить информацию о наличии свободных мест в соответствующей возрастной группе, соответствующей направленности. </a:t>
            </a:r>
          </a:p>
        </p:txBody>
      </p:sp>
    </p:spTree>
    <p:extLst>
      <p:ext uri="{BB962C8B-B14F-4D97-AF65-F5344CB8AC3E}">
        <p14:creationId xmlns:p14="http://schemas.microsoft.com/office/powerpoint/2010/main" val="32291603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05D617-F9C9-1F32-4831-99D903FAB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600" y="318824"/>
            <a:ext cx="10718800" cy="707719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Рекомендации для родителей ( законных представителей)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932317" y="1262751"/>
            <a:ext cx="933378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Получить информацию о наличии свободных мест в дошкольных образовательных организациях и подать заявление на перевод можно, воспользовавшись электронным сервисом «Переводы в детских садах», размещенном в Личном кабинете официального портала города  (кабинет.екатеринбург.рф/</a:t>
            </a:r>
            <a:r>
              <a:rPr lang="ru-RU" sz="2400" b="1" dirty="0" err="1">
                <a:solidFill>
                  <a:schemeClr val="accent6">
                    <a:lumMod val="50000"/>
                  </a:schemeClr>
                </a:solidFill>
              </a:rPr>
              <a:t>childtransfer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).</a:t>
            </a:r>
          </a:p>
          <a:p>
            <a:pPr algn="just"/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Процедура перевода ребёнка из одной МДОО в другую осуществляется при наличии свободных мест в выбранной образовательной организации и условии, что ребёнок является воспитанником детского сада и уже обучается по общеобразовательной программе дошкольного образования соответствующего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1422054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0AFDDF2-1B8B-63AD-3075-E3DEAFEC6A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600" y="318824"/>
            <a:ext cx="10718800" cy="707719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Рекомендации для родителей ( законных представителей)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52756" y="1038464"/>
            <a:ext cx="96443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В МДОО Академического района организованы вариативные формы дошкольного образования для детей до 3-х лет. Подробно об их работе можно узнать на официальных сайтах МДОО.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467403"/>
              </p:ext>
            </p:extLst>
          </p:nvPr>
        </p:nvGraphicFramePr>
        <p:xfrm>
          <a:off x="861134" y="2539838"/>
          <a:ext cx="10182687" cy="3352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0989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837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624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Вариативная форма/МДОО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/>
                        <a:t>Возраст 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6118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«Родительские сборы» / МДОО №23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1-2 года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6118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Летний (зимний) детско-родительский лагерь» / МДОО № 38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1-2 года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6118">
                <a:tc>
                  <a:txBody>
                    <a:bodyPr/>
                    <a:lstStyle/>
                    <a:p>
                      <a:r>
                        <a:rPr lang="ru-RU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«Лето-парк» / МДОО № 35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1-2 года</a:t>
                      </a:r>
                    </a:p>
                    <a:p>
                      <a:pPr algn="ctr"/>
                      <a:endParaRPr lang="ru-RU" sz="28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9912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EFCBB1E-7DB6-2F4E-A976-C441C183F8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Стрелка вниз 4"/>
          <p:cNvSpPr/>
          <p:nvPr/>
        </p:nvSpPr>
        <p:spPr>
          <a:xfrm>
            <a:off x="1768416" y="763021"/>
            <a:ext cx="8824403" cy="729357"/>
          </a:xfrm>
          <a:prstGeom prst="downArrow">
            <a:avLst>
              <a:gd name="adj1" fmla="val 78800"/>
              <a:gd name="adj2" fmla="val 44506"/>
            </a:avLst>
          </a:prstGeom>
          <a:solidFill>
            <a:schemeClr val="accent6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КОНТРОЛЬ ПРАВООХРАНИТЕЛЬНЫХ ОРГАНОВ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СОБЛЮДЕНИЕ ЗАКОНОДАТЕЛЬСТВА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08959" y="89607"/>
            <a:ext cx="11343738" cy="66951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Модель работы по зачислению детей в МДОО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27805" y="1492378"/>
            <a:ext cx="3683479" cy="4416725"/>
            <a:chOff x="327805" y="1690776"/>
            <a:chExt cx="3683479" cy="4416725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327805" y="1690776"/>
              <a:ext cx="3683479" cy="4416725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b="1" dirty="0">
                <a:solidFill>
                  <a:srgbClr val="002060"/>
                </a:solidFill>
              </a:endParaRP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- Направление в МДОО </a:t>
              </a: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списков детей;</a:t>
              </a: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- прием и регистрация </a:t>
              </a: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заявлений </a:t>
              </a:r>
              <a:r>
                <a:rPr lang="ru-RU" sz="2000" b="1">
                  <a:solidFill>
                    <a:srgbClr val="002060"/>
                  </a:solidFill>
                </a:rPr>
                <a:t>на смену МДОО;</a:t>
              </a:r>
              <a:endParaRPr lang="ru-RU" sz="2000" b="1" dirty="0">
                <a:solidFill>
                  <a:srgbClr val="002060"/>
                </a:solidFill>
              </a:endParaRP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- анализ данных о количестве зачисленных детей и количестве </a:t>
              </a: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вакантных мест;</a:t>
              </a: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- формирование списков к заседанию комиссии.</a:t>
              </a:r>
            </a:p>
          </p:txBody>
        </p:sp>
        <p:sp>
          <p:nvSpPr>
            <p:cNvPr id="9" name="Стрелка вниз 8"/>
            <p:cNvSpPr/>
            <p:nvPr/>
          </p:nvSpPr>
          <p:spPr>
            <a:xfrm>
              <a:off x="569343" y="1699402"/>
              <a:ext cx="3338421" cy="729357"/>
            </a:xfrm>
            <a:prstGeom prst="downArrow">
              <a:avLst>
                <a:gd name="adj1" fmla="val 78800"/>
                <a:gd name="adj2" fmla="val 44506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</a:rPr>
                <a:t>УПРАВЛЕНИЕ ОБРАЗОВАНИЯ</a:t>
              </a: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4175190" y="1544134"/>
            <a:ext cx="3804248" cy="4399472"/>
            <a:chOff x="4175190" y="1690776"/>
            <a:chExt cx="3804248" cy="4399472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4175190" y="1690776"/>
              <a:ext cx="3804248" cy="4399472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>
                  <a:solidFill>
                    <a:srgbClr val="002060"/>
                  </a:solidFill>
                </a:rPr>
                <a:t>- Получение распоряжений, списков детей;</a:t>
              </a: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- информирование </a:t>
              </a: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родителей о предоставлении места;</a:t>
              </a: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- выполнение действий в </a:t>
              </a: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системе ГИС «Электронная очередь в ДОО»;</a:t>
              </a: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- работа с родителями, </a:t>
              </a: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формирование личных дел.</a:t>
              </a:r>
            </a:p>
          </p:txBody>
        </p:sp>
        <p:sp>
          <p:nvSpPr>
            <p:cNvPr id="12" name="Стрелка вниз 11"/>
            <p:cNvSpPr/>
            <p:nvPr/>
          </p:nvSpPr>
          <p:spPr>
            <a:xfrm>
              <a:off x="4468502" y="1690776"/>
              <a:ext cx="3338421" cy="729357"/>
            </a:xfrm>
            <a:prstGeom prst="downArrow">
              <a:avLst>
                <a:gd name="adj1" fmla="val 78800"/>
                <a:gd name="adj2" fmla="val 44506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</a:rPr>
                <a:t>МДОО</a:t>
              </a: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8143345" y="1544134"/>
            <a:ext cx="3709352" cy="4416724"/>
            <a:chOff x="8143345" y="1673524"/>
            <a:chExt cx="3709352" cy="4416724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8143345" y="1673524"/>
              <a:ext cx="3709352" cy="4416724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6200000" scaled="1"/>
              <a:tileRect/>
            </a:gra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sz="2000" b="1" dirty="0">
                <a:solidFill>
                  <a:srgbClr val="002060"/>
                </a:solidFill>
              </a:endParaRPr>
            </a:p>
            <a:p>
              <a:endParaRPr lang="ru-RU" sz="2000" b="1" dirty="0">
                <a:solidFill>
                  <a:srgbClr val="002060"/>
                </a:solidFill>
              </a:endParaRP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- Контроль обновления </a:t>
              </a: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информации на ЕПГУ;</a:t>
              </a: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- принятие решения о </a:t>
              </a: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зачислении ребенка на </a:t>
              </a: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предоставленное место;</a:t>
              </a: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- подготовка и предоставление документов для зачисления ребенка в МДОО;</a:t>
              </a: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- заключение договора об </a:t>
              </a:r>
            </a:p>
            <a:p>
              <a:r>
                <a:rPr lang="ru-RU" sz="2000" b="1" dirty="0">
                  <a:solidFill>
                    <a:srgbClr val="002060"/>
                  </a:solidFill>
                </a:rPr>
                <a:t>Образовании.</a:t>
              </a:r>
            </a:p>
          </p:txBody>
        </p:sp>
        <p:sp>
          <p:nvSpPr>
            <p:cNvPr id="13" name="Стрелка вниз 12"/>
            <p:cNvSpPr/>
            <p:nvPr/>
          </p:nvSpPr>
          <p:spPr>
            <a:xfrm>
              <a:off x="8358995" y="1673524"/>
              <a:ext cx="3338421" cy="729357"/>
            </a:xfrm>
            <a:prstGeom prst="downArrow">
              <a:avLst>
                <a:gd name="adj1" fmla="val 78800"/>
                <a:gd name="adj2" fmla="val 44506"/>
              </a:avLst>
            </a:prstGeom>
            <a:solidFill>
              <a:schemeClr val="accent6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</a:rPr>
                <a:t>РОДИТЕЛИ</a:t>
              </a:r>
            </a:p>
          </p:txBody>
        </p:sp>
      </p:grpSp>
      <p:sp>
        <p:nvSpPr>
          <p:cNvPr id="18" name="Прямоугольник 17"/>
          <p:cNvSpPr/>
          <p:nvPr/>
        </p:nvSpPr>
        <p:spPr>
          <a:xfrm>
            <a:off x="508959" y="6084969"/>
            <a:ext cx="11343738" cy="669513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Результат: 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оказание услуги по предоставлению дошкольного образования</a:t>
            </a:r>
            <a:endParaRPr lang="ru-RU" sz="4000" dirty="0">
              <a:solidFill>
                <a:schemeClr val="accent6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>
            <a:off x="1324152" y="5703733"/>
            <a:ext cx="1863305" cy="407113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5206059" y="5677856"/>
            <a:ext cx="1863305" cy="407113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9096552" y="5740049"/>
            <a:ext cx="1863305" cy="407113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488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B0E8E9-1A70-9CD1-C844-B7158A0086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600" y="767398"/>
            <a:ext cx="10718800" cy="1655762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МДОО Академического района</a:t>
            </a:r>
          </a:p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Академический – это новый, яркий и молодой жилой район мегаполиса, население которого составляет более 120 тысяч человек, и в основном это молодые семьи. Население района к 2035 году будет составлять порядка 300 тысяч человек, что сопоставимо с численностью жителей целого города.</a:t>
            </a:r>
          </a:p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     Дошкольные образовательные организации Академического района реализуют федеральный государственный образовательный стандарт дошкольного образования, осуществляют работу по внедрению Федеральной образовательной программы дошкольного образования. В МДОО применяются современные образовательные технологии, осуществляется индивидуальный подход к каждому ребенку.</a:t>
            </a:r>
          </a:p>
          <a:p>
            <a:pPr algn="just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       Во всех дошкольных образовательных учреждениях созданы современные, комфортные, благоприятные условия для безопасного пребывания детей дошкольного возраста.</a:t>
            </a:r>
          </a:p>
          <a:p>
            <a:endParaRPr lang="ru-RU" sz="4000" dirty="0">
              <a:solidFill>
                <a:schemeClr val="accent6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302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5423C17-650C-B42F-092C-A29A72BAE3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93464" y="292945"/>
            <a:ext cx="10718800" cy="1655762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В образовательный комплекс Академического района входят 19 муниципальных дошкольных образовательных организаций, размещенных в 24 зданиях: </a:t>
            </a:r>
          </a:p>
          <a:p>
            <a:endParaRPr lang="ru-RU" sz="4000" dirty="0">
              <a:solidFill>
                <a:schemeClr val="accent6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  <a:p>
            <a:endParaRPr lang="ru-RU" sz="4000" dirty="0">
              <a:solidFill>
                <a:schemeClr val="accent6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  <a:p>
            <a:endParaRPr lang="ru-RU" sz="4000" dirty="0">
              <a:solidFill>
                <a:schemeClr val="accent6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-</a:t>
            </a:r>
          </a:p>
          <a:p>
            <a:endParaRPr lang="ru-RU" sz="4000" dirty="0">
              <a:solidFill>
                <a:schemeClr val="accent6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-69011"/>
            <a:ext cx="69011" cy="69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868392" y="2596550"/>
            <a:ext cx="10455215" cy="1017918"/>
            <a:chOff x="868392" y="2596550"/>
            <a:chExt cx="10455215" cy="101791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868392" y="2820838"/>
              <a:ext cx="10455215" cy="793630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>
                  <a:solidFill>
                    <a:schemeClr val="accent6">
                      <a:lumMod val="50000"/>
                    </a:schemeClr>
                  </a:solidFill>
                </a:rPr>
                <a:t>МАДОУ № 32, №38, №39, №43 (5 корпусов), №45, №52, №82, №119(2 корпуса), №126, №150 ( 2 корпуса), №151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4" name="Скругленный прямоугольник 3"/>
            <p:cNvSpPr/>
            <p:nvPr/>
          </p:nvSpPr>
          <p:spPr>
            <a:xfrm>
              <a:off x="1285336" y="2596550"/>
              <a:ext cx="9609826" cy="431321"/>
            </a:xfrm>
            <a:prstGeom prst="roundRect">
              <a:avLst/>
            </a:prstGeom>
            <a:solidFill>
              <a:srgbClr val="C9E597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</a:rPr>
                <a:t>Муниципальные автономные дошкольные образовательные учреждения- 11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868387" y="4011283"/>
            <a:ext cx="10455215" cy="1017918"/>
            <a:chOff x="868392" y="2596550"/>
            <a:chExt cx="10455215" cy="101791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868392" y="2820838"/>
              <a:ext cx="10455215" cy="793630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accent6">
                      <a:lumMod val="50000"/>
                    </a:schemeClr>
                  </a:solidFill>
                </a:rPr>
                <a:t>МБДОУ №8 (2 корпуса), №19, №23, №35, №72  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1311214" y="2596550"/>
              <a:ext cx="9609826" cy="431321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</a:rPr>
                <a:t>Муниципальные бюджетные  дошкольные образовательные учреждения- 5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862641" y="5262113"/>
            <a:ext cx="10455215" cy="1009291"/>
            <a:chOff x="971909" y="7573992"/>
            <a:chExt cx="10455215" cy="100929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971909" y="7789653"/>
              <a:ext cx="10455215" cy="793630"/>
            </a:xfrm>
            <a:prstGeom prst="rect">
              <a:avLst/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accent6">
                      <a:lumMod val="50000"/>
                    </a:schemeClr>
                  </a:solidFill>
                </a:rPr>
                <a:t>№25,№31, №181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1357219" y="7573992"/>
              <a:ext cx="9609826" cy="431321"/>
            </a:xfrm>
            <a:prstGeom prst="roundRect">
              <a:avLst/>
            </a:prstGeom>
            <a:solidFill>
              <a:srgbClr val="C9E597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solidFill>
                    <a:schemeClr val="accent6">
                      <a:lumMod val="50000"/>
                    </a:schemeClr>
                  </a:solidFill>
                </a:rPr>
                <a:t>Комплекс Детский сад – школа- 3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0831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8158E2C-E39B-7036-1929-B0CB350B8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32884" y="175913"/>
            <a:ext cx="10781607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Нормативно-правовая документация, регламентирующая Порядок комплектования</a:t>
            </a:r>
          </a:p>
          <a:p>
            <a:endParaRPr lang="ru-RU" sz="2800" dirty="0">
              <a:solidFill>
                <a:schemeClr val="accent6">
                  <a:lumMod val="50000"/>
                </a:schemeClr>
              </a:solidFill>
              <a:latin typeface="Bahnschrift SemiBold Condensed" panose="020B0502040204020203" pitchFamily="34" charset="0"/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Федеральным законом от 06.10.2003 № 131-ФЗ «Об общих принципах организации местного самоуправления в Российской Федерации»;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Федеральным законом от 29.12.2012 № 273-ФЗ «Об образовании в Российской Федерации»;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Постановлением Главного государственного санитарного врача Российской Федерации от 28.09.2020 № 28 «Об утверждении санитарных правил СП 2.4.3648-20 «Санитарно-эпидемиологические требования к организациям воспитания и обучения, отдыха и оздоровления детей и молодежи»; 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Порядком приема на обучение по образовательным программам дошкольного образования, утвержденным приказом Министерства просвещения России от 15.05.2020 № 236; 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Административным регламентом предоставления муниципальной услуги «Постановка на учет и направление детей в образовательные учреждения, реализующие образовательные программы дошкольного образования», утвержденным Постановлением Администрации города Екатеринбурга от 29.10.2021 № 2365;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Постановлением Администрации города Екатеринбурга от 18.03.2015 № 689 «О закреплении территорий муниципального образования «город Екатеринбург» за муниципальными дошкольными образовательными организациями»;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Распоряжением Департамента образования Администрации города Екатеринбурга от 02.11.2021 № 2121/46/36 «Об организации учета детей, подлежащих обучению по образовательным программам дошкольного образования в муниципальном образовании «город Екатеринбург».</a:t>
            </a:r>
          </a:p>
        </p:txBody>
      </p:sp>
    </p:spTree>
    <p:extLst>
      <p:ext uri="{BB962C8B-B14F-4D97-AF65-F5344CB8AC3E}">
        <p14:creationId xmlns:p14="http://schemas.microsoft.com/office/powerpoint/2010/main" val="467045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D32799B-EC21-E773-6262-FB4542FAE8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381" y="137669"/>
            <a:ext cx="10718800" cy="1182171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В соответствии с установленным Порядком существует два периода комплектования МДОО на учебный год: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99381" y="5705495"/>
            <a:ext cx="105932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Возрастные группы формируются с учётом возрастной периодизации, по количеству полных лет на 1 сентября текущего года. </a:t>
            </a:r>
          </a:p>
        </p:txBody>
      </p:sp>
      <p:sp>
        <p:nvSpPr>
          <p:cNvPr id="12" name="Подзаголовок 2"/>
          <p:cNvSpPr txBox="1">
            <a:spLocks/>
          </p:cNvSpPr>
          <p:nvPr/>
        </p:nvSpPr>
        <p:spPr>
          <a:xfrm>
            <a:off x="564070" y="1330867"/>
            <a:ext cx="11245491" cy="747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Период основного комплектования дошкольных организаций 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(май-июнь текущего года)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002346"/>
              </p:ext>
            </p:extLst>
          </p:nvPr>
        </p:nvGraphicFramePr>
        <p:xfrm>
          <a:off x="1221114" y="2298309"/>
          <a:ext cx="9492892" cy="32054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5685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43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Мероприятие по комплектованию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Сроки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Утверждение поименных списков детей на заседании городской комиссии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 15 мая текущего года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Направление утверждение поименных списков детей в муниципальные дошкольные образовательные учреждения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 25 мая текущего года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Уведомление дошкольной организацией  о предоставлении ребенку места в МДОО, о сроках предоставления документов необходимых</a:t>
                      </a:r>
                      <a:r>
                        <a:rPr lang="ru-RU" baseline="0" dirty="0"/>
                        <a:t> для зачисления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 1 июня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Зачисление детей из утвержденного поименного списка детей в муниципальные дошкольные образовательные учреждения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до 01 июля текущего года 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93549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C802C8A-28A8-88F7-28E4-B91500AD8A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564070" y="514119"/>
            <a:ext cx="11245491" cy="74739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Период дополнительного  комплектования дошкольных организаций 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(в течение учебного года)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215550"/>
              </p:ext>
            </p:extLst>
          </p:nvPr>
        </p:nvGraphicFramePr>
        <p:xfrm>
          <a:off x="790112" y="1823857"/>
          <a:ext cx="10928412" cy="452002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464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642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64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Мероприятие по комплектованию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Сроки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2843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Утверждение поименных списков детей на заседании городской комиссии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до 05 числа каждого месяца текущего года </a:t>
                      </a:r>
                      <a:br>
                        <a:rPr lang="ru-RU" sz="2000" dirty="0"/>
                      </a:br>
                      <a:r>
                        <a:rPr lang="ru-RU" sz="2000" dirty="0"/>
                        <a:t>(в  январе</a:t>
                      </a:r>
                      <a:r>
                        <a:rPr lang="ru-RU" sz="2000" baseline="0" dirty="0"/>
                        <a:t> – до 15 числа</a:t>
                      </a:r>
                      <a:r>
                        <a:rPr lang="ru-RU" sz="2000" dirty="0"/>
                        <a:t>)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66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Направление утверждение поименных списков детей в муниципальные дошкольные образовательные организации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до 10 числа каждого месяца текущего года </a:t>
                      </a:r>
                      <a:br>
                        <a:rPr lang="ru-RU" sz="2000" dirty="0"/>
                      </a:br>
                      <a:r>
                        <a:rPr lang="ru-RU" sz="2000" dirty="0"/>
                        <a:t>(в январе-до</a:t>
                      </a:r>
                      <a:r>
                        <a:rPr lang="ru-RU" sz="2000" baseline="0" dirty="0"/>
                        <a:t> 20 числа</a:t>
                      </a:r>
                      <a:r>
                        <a:rPr lang="ru-RU" sz="2000" dirty="0"/>
                        <a:t>)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4669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Зачисление детей из утвержденного поименного списка детей в муниципальные дошкольные образовательные организации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в течение 2-х месяцев с даты получения поименного списка 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5768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113F68-5821-6E02-516C-248BBE79D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774166" y="3115325"/>
            <a:ext cx="94488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дети до 3-х лет — в группу раннего возраста;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дети 4-го года жизни — в младшую группу;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дети 5-го года жизни — в среднюю группу;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дети 6-го года жизни — в старшую группу;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дети 7-го года жизни — в подготовительную к школе группу.</a:t>
            </a:r>
          </a:p>
        </p:txBody>
      </p:sp>
      <p:sp>
        <p:nvSpPr>
          <p:cNvPr id="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600" y="318824"/>
            <a:ext cx="10718800" cy="2259963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Учет детей для зачисления в организацию ведется по возрастным группам, формируемым с даты рождения детей за период с 01 сентября по 31 августа следующего календарного года.</a:t>
            </a:r>
          </a:p>
        </p:txBody>
      </p:sp>
    </p:spTree>
    <p:extLst>
      <p:ext uri="{BB962C8B-B14F-4D97-AF65-F5344CB8AC3E}">
        <p14:creationId xmlns:p14="http://schemas.microsoft.com/office/powerpoint/2010/main" val="541116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D5E4488-4037-7755-8046-FEB97FD4D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527540" y="784651"/>
            <a:ext cx="91698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В соответствии с Положением о порядке учета детей, подлежащих обучению по образовательным программам дошкольного образования в муниципальном образовании «город Екатеринбург», утвержденным Распоряжением Департамента образования Администрации города Екатеринбурга от 02.11.2021 № 2121/46/36, формирование поимённых списков детей для направления в МДОО города Екатеринбурга осуществляется в порядке внеочередного, первоочередного и преимущественного права на получение места в детском саду и с учетом даты и времени постановки на учет.</a:t>
            </a:r>
          </a:p>
        </p:txBody>
      </p:sp>
    </p:spTree>
    <p:extLst>
      <p:ext uri="{BB962C8B-B14F-4D97-AF65-F5344CB8AC3E}">
        <p14:creationId xmlns:p14="http://schemas.microsoft.com/office/powerpoint/2010/main" val="1957832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C3D76F-D4F1-12A3-C7CC-4267A88DA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6600" y="318824"/>
            <a:ext cx="10718800" cy="1147667"/>
          </a:xfrm>
        </p:spPr>
        <p:txBody>
          <a:bodyPr>
            <a:noAutofit/>
          </a:bodyPr>
          <a:lstStyle/>
          <a:p>
            <a:r>
              <a:rPr lang="ru-RU" sz="40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Формирование списка детей для зачисления в группы полного дня  в МДОО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44128" y="1627879"/>
            <a:ext cx="102050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Комплектование осуществляется электронной системой «Электронная очередь» на основании персональных данных ребенка, внесенных в учетную карточку</a:t>
            </a:r>
            <a:r>
              <a:rPr lang="ru-RU" dirty="0"/>
              <a:t>.</a:t>
            </a:r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36600" y="2915375"/>
            <a:ext cx="10718800" cy="1147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Дополнительные персональные данные, </a:t>
            </a:r>
            <a:br>
              <a:rPr lang="ru-RU" sz="32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</a:b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учитываемые при комплектовании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72617"/>
              </p:ext>
            </p:extLst>
          </p:nvPr>
        </p:nvGraphicFramePr>
        <p:xfrm>
          <a:off x="966159" y="4209691"/>
          <a:ext cx="10489242" cy="18897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74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147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69343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/>
                        <a:t>Персональные данные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/>
                        <a:t>Пояснение (примечание)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Возрастная</a:t>
                      </a:r>
                    </a:p>
                    <a:p>
                      <a:r>
                        <a:rPr lang="ru-RU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группа ребенка</a:t>
                      </a:r>
                    </a:p>
                    <a:p>
                      <a:endParaRPr lang="ru-RU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По заявлению родителей (законных представителей) детей, родившихся в сентябре – ноябре, в персональную карточку</a:t>
                      </a:r>
                    </a:p>
                    <a:p>
                      <a:r>
                        <a:rPr lang="ru-RU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ребенка вносится отметка о переводе ребенка в возрастную группу на один год старше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79533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1717</Words>
  <Application>Microsoft Office PowerPoint</Application>
  <PresentationFormat>Широкоэкранный</PresentationFormat>
  <Paragraphs>145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Bahnschrift SemiBold</vt:lpstr>
      <vt:lpstr>Bahnschrift SemiBold Condensed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МБОУ СОШ № 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В. Миронова</dc:creator>
  <cp:lastModifiedBy>Шушарина Наталья Витальевна</cp:lastModifiedBy>
  <cp:revision>48</cp:revision>
  <dcterms:created xsi:type="dcterms:W3CDTF">2023-03-13T08:40:32Z</dcterms:created>
  <dcterms:modified xsi:type="dcterms:W3CDTF">2024-03-29T04:28:06Z</dcterms:modified>
</cp:coreProperties>
</file>